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handoutMasterIdLst>
    <p:handoutMasterId r:id="rId25"/>
  </p:handoutMasterIdLst>
  <p:sldIdLst>
    <p:sldId id="263" r:id="rId2"/>
    <p:sldId id="289" r:id="rId3"/>
    <p:sldId id="275" r:id="rId4"/>
    <p:sldId id="260" r:id="rId5"/>
    <p:sldId id="276" r:id="rId6"/>
    <p:sldId id="264" r:id="rId7"/>
    <p:sldId id="277" r:id="rId8"/>
    <p:sldId id="278" r:id="rId9"/>
    <p:sldId id="279" r:id="rId10"/>
    <p:sldId id="290" r:id="rId11"/>
    <p:sldId id="280" r:id="rId12"/>
    <p:sldId id="281" r:id="rId13"/>
    <p:sldId id="282" r:id="rId14"/>
    <p:sldId id="283" r:id="rId15"/>
    <p:sldId id="284" r:id="rId16"/>
    <p:sldId id="256" r:id="rId17"/>
    <p:sldId id="285" r:id="rId18"/>
    <p:sldId id="266" r:id="rId19"/>
    <p:sldId id="286" r:id="rId20"/>
    <p:sldId id="274" r:id="rId21"/>
    <p:sldId id="287" r:id="rId22"/>
    <p:sldId id="288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5288" autoAdjust="0"/>
  </p:normalViewPr>
  <p:slideViewPr>
    <p:cSldViewPr snapToObjects="1"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notesViewPr>
    <p:cSldViewPr snapToObjects="1">
      <p:cViewPr varScale="1">
        <p:scale>
          <a:sx n="80" d="100"/>
          <a:sy n="80" d="100"/>
        </p:scale>
        <p:origin x="204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B80249BC-D18F-4440-B949-EF51A959B76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AC5FA26-2159-4A31-8222-E193A6B6E8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2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0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03" y="1"/>
            <a:ext cx="3037312" cy="4660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C6CBB2B-DCAB-4035-97E0-C87E2EA1521C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13"/>
            <a:ext cx="5608320" cy="3660537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12" cy="46608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03" y="8830312"/>
            <a:ext cx="3037312" cy="46608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74A25197-2351-4FC7-ACA9-11B17399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6531-77B2-4764-9826-50651638DD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19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23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24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57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31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12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06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62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3738"/>
            <a:ext cx="4627562" cy="3470275"/>
          </a:xfrm>
          <a:solidFill>
            <a:srgbClr val="FFFFFF"/>
          </a:solidFill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	</a:t>
            </a:r>
            <a:endParaRPr lang="en-US" altLang="en-US" sz="16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5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Stories of consumer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10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16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93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928688"/>
            <a:ext cx="4643437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89703" y="5104776"/>
            <a:ext cx="4875559" cy="3483085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0867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8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65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audience</a:t>
            </a:r>
            <a:r>
              <a:rPr lang="en-US" baseline="0" dirty="0" smtClean="0"/>
              <a:t> a few of the questions – small group discussions and report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61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and report outs….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5197-2351-4FC7-ACA9-11B17399A0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4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9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6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14A1C12-C0FB-4386-AA44-C027F7C11AD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5803519-D074-44E5-B375-7E91C3858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41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057401"/>
            <a:ext cx="9143999" cy="1848312"/>
          </a:xfrm>
        </p:spPr>
        <p:txBody>
          <a:bodyPr anchor="ctr" anchorCtr="0">
            <a:normAutofit/>
          </a:bodyPr>
          <a:lstStyle/>
          <a:p>
            <a:pPr lvl="2" algn="ctr" defTabSz="4389438">
              <a:spcBef>
                <a:spcPct val="50000"/>
              </a:spcBef>
            </a:pPr>
            <a:r>
              <a:rPr lang="en-US" sz="3600" b="1" dirty="0" smtClean="0">
                <a:solidFill>
                  <a:srgbClr val="000090"/>
                </a:solidFill>
                <a:latin typeface="+mj-lt"/>
              </a:rPr>
              <a:t>Perceptions &amp; Practices of Mental Health Professionals About Employment of Individuals with Serious Mental Illness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449285"/>
          </a:xfrm>
        </p:spPr>
        <p:txBody>
          <a:bodyPr>
            <a:noAutofit/>
          </a:bodyPr>
          <a:lstStyle/>
          <a:p>
            <a:r>
              <a:rPr lang="en-US" b="1" dirty="0"/>
              <a:t>Christine Fleming, PhD, CRC</a:t>
            </a:r>
          </a:p>
          <a:p>
            <a:endParaRPr lang="en-US" sz="1833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1833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2" name="AutoShape 2" descr="Image result for auburn university logo"/>
          <p:cNvSpPr>
            <a:spLocks noChangeAspect="1" noChangeArrowheads="1"/>
          </p:cNvSpPr>
          <p:nvPr/>
        </p:nvSpPr>
        <p:spPr bwMode="auto">
          <a:xfrm>
            <a:off x="233362" y="4672012"/>
            <a:ext cx="2276475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601007"/>
            <a:ext cx="2884609" cy="212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1680"/>
            <a:ext cx="8228819" cy="46939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work important to people’s recovery?</a:t>
            </a:r>
          </a:p>
          <a:p>
            <a:endParaRPr lang="en-US" sz="2400" dirty="0"/>
          </a:p>
          <a:p>
            <a:r>
              <a:rPr lang="en-US" sz="2400" dirty="0"/>
              <a:t>What % of your caseload do you discuss work?</a:t>
            </a:r>
          </a:p>
          <a:p>
            <a:pPr lvl="1"/>
            <a:r>
              <a:rPr lang="en-US" sz="2400" dirty="0"/>
              <a:t>If you do not discuss work, why not?</a:t>
            </a:r>
          </a:p>
          <a:p>
            <a:endParaRPr lang="en-US" sz="2400" dirty="0"/>
          </a:p>
          <a:p>
            <a:r>
              <a:rPr lang="en-US" sz="2400" dirty="0" smtClean="0"/>
              <a:t>How do you decide if and when someone is ready for work?</a:t>
            </a:r>
          </a:p>
          <a:p>
            <a:endParaRPr lang="en-US" sz="2400" dirty="0" smtClean="0"/>
          </a:p>
          <a:p>
            <a:r>
              <a:rPr lang="en-US" sz="2400" dirty="0" smtClean="0"/>
              <a:t>What challenges do the people you work with face when considering employment?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3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724400"/>
          </a:xfrm>
        </p:spPr>
        <p:txBody>
          <a:bodyPr>
            <a:noAutofit/>
          </a:bodyPr>
          <a:lstStyle/>
          <a:p>
            <a:r>
              <a:rPr lang="en-US" sz="2000" dirty="0"/>
              <a:t>Responses indicated low confidence toward consumers securing employment. </a:t>
            </a:r>
          </a:p>
          <a:p>
            <a:pPr lvl="1"/>
            <a:r>
              <a:rPr lang="en-US" dirty="0"/>
              <a:t>Challenges for consumers pursuing employment included:</a:t>
            </a:r>
          </a:p>
          <a:p>
            <a:pPr lvl="3"/>
            <a:r>
              <a:rPr lang="en-US" sz="2000" dirty="0"/>
              <a:t>Fear of losing disability benefits </a:t>
            </a:r>
          </a:p>
          <a:p>
            <a:pPr lvl="3"/>
            <a:r>
              <a:rPr lang="en-US" sz="2000" dirty="0"/>
              <a:t>Uncertainty about work</a:t>
            </a:r>
          </a:p>
          <a:p>
            <a:pPr lvl="3"/>
            <a:r>
              <a:rPr lang="en-US" sz="2000" dirty="0"/>
              <a:t>Not following the treatment plan</a:t>
            </a:r>
          </a:p>
          <a:p>
            <a:pPr lvl="3"/>
            <a:r>
              <a:rPr lang="en-US" sz="2000" dirty="0"/>
              <a:t>Not following up with the employment specialist after being referred</a:t>
            </a:r>
          </a:p>
          <a:p>
            <a:r>
              <a:rPr lang="en-US" sz="2000" dirty="0"/>
              <a:t>In contrast</a:t>
            </a:r>
          </a:p>
          <a:p>
            <a:pPr lvl="2"/>
            <a:r>
              <a:rPr lang="en-US" sz="2000" dirty="0"/>
              <a:t>When consumers were referred and engaged with the employment </a:t>
            </a:r>
            <a:r>
              <a:rPr lang="en-US" sz="2000" dirty="0" smtClean="0"/>
              <a:t>specialist -- Employment </a:t>
            </a:r>
            <a:r>
              <a:rPr lang="en-US" sz="2000" dirty="0"/>
              <a:t>was successfully secured</a:t>
            </a:r>
          </a:p>
          <a:p>
            <a:r>
              <a:rPr lang="en-US" sz="2000" dirty="0"/>
              <a:t>Over 48% of the participants strongly or very strongly valued competitive integrated employment. However, respondents stated: </a:t>
            </a:r>
          </a:p>
          <a:p>
            <a:pPr lvl="1"/>
            <a:r>
              <a:rPr lang="en-US" dirty="0"/>
              <a:t>45% of clients were capable of working only part-time </a:t>
            </a:r>
          </a:p>
          <a:p>
            <a:pPr lvl="1"/>
            <a:r>
              <a:rPr lang="en-US" dirty="0"/>
              <a:t>23% of clients were capable of working </a:t>
            </a:r>
            <a:r>
              <a:rPr lang="en-US" dirty="0" smtClean="0"/>
              <a:t>full-time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1680"/>
            <a:ext cx="7772400" cy="2331720"/>
          </a:xfrm>
        </p:spPr>
        <p:txBody>
          <a:bodyPr/>
          <a:lstStyle/>
          <a:p>
            <a:r>
              <a:rPr lang="en-US" dirty="0"/>
              <a:t>Clinicians discussed vocational goals with 50% or fewer of their clients.  Expectations included:</a:t>
            </a:r>
          </a:p>
          <a:p>
            <a:pPr lvl="1"/>
            <a:r>
              <a:rPr lang="en-US" dirty="0"/>
              <a:t>Client compliance with medication and treatment plans </a:t>
            </a:r>
          </a:p>
          <a:p>
            <a:pPr lvl="1"/>
            <a:r>
              <a:rPr lang="en-US" dirty="0"/>
              <a:t>Client states a desire to work</a:t>
            </a:r>
          </a:p>
          <a:p>
            <a:pPr lvl="1"/>
            <a:r>
              <a:rPr lang="en-US" dirty="0"/>
              <a:t>Client is medically stable</a:t>
            </a:r>
          </a:p>
          <a:p>
            <a:pPr lvl="1"/>
            <a:r>
              <a:rPr lang="en-US" dirty="0"/>
              <a:t>Treatment team agrees work is the goal</a:t>
            </a:r>
          </a:p>
          <a:p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124200" y="4548004"/>
            <a:ext cx="5257800" cy="198120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This study found a statistically significant relationship between perceptions and practices of mental health professionals related to employment ρ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= .292, p = 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031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0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11680"/>
            <a:ext cx="8991600" cy="46177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results of previous research on IPS indicate that this model positively impacts the employment outcomes of people with serious mental illness.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This </a:t>
            </a:r>
            <a:r>
              <a:rPr lang="en-US" sz="2400" dirty="0"/>
              <a:t>study indicated: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Mental </a:t>
            </a:r>
            <a:r>
              <a:rPr lang="en-US" sz="2400" dirty="0"/>
              <a:t>health professionals typically do not believe their clients are ready to go to work.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Some clients are considered incapable of working 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Work is not discussed with clients by the majority of mental health professionals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Clinicians and case managers may not refer clients to the employment specialists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3100" dirty="0" smtClean="0"/>
              <a:t>Changing </a:t>
            </a:r>
            <a:r>
              <a:rPr lang="en-US" sz="3100" dirty="0" smtClean="0"/>
              <a:t>perceptions </a:t>
            </a:r>
            <a:r>
              <a:rPr lang="en-US" sz="3100" dirty="0"/>
              <a:t>through education and implementation of IPS could change </a:t>
            </a:r>
            <a:r>
              <a:rPr lang="en-US" sz="3100" dirty="0" smtClean="0"/>
              <a:t>practices </a:t>
            </a:r>
            <a:r>
              <a:rPr lang="en-US" sz="3100" dirty="0"/>
              <a:t>so that more clients are referred to the employment specialist, thereby increasing the number of people with SMI who go to work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60973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667000"/>
            <a:ext cx="7772400" cy="35509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Therefore, to increase positive employment outcomes for individuals with SMI, the perceptions and practices of mental health </a:t>
            </a:r>
            <a:r>
              <a:rPr lang="en-US" sz="3200" dirty="0" smtClean="0"/>
              <a:t>professionals </a:t>
            </a:r>
            <a:r>
              <a:rPr lang="en-US" sz="3200" dirty="0"/>
              <a:t>need to align with the </a:t>
            </a:r>
            <a:r>
              <a:rPr lang="en-US" sz="3200" dirty="0" smtClean="0"/>
              <a:t>principles and practice </a:t>
            </a:r>
            <a:r>
              <a:rPr lang="en-US" sz="3200" dirty="0"/>
              <a:t>of IPS.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0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IPS 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74319" y="3970315"/>
            <a:ext cx="8603674" cy="2659085"/>
          </a:xfrm>
        </p:spPr>
        <p:txBody>
          <a:bodyPr>
            <a:noAutofit/>
          </a:bodyPr>
          <a:lstStyle/>
          <a:p>
            <a:r>
              <a:rPr lang="en-US" sz="2400" dirty="0"/>
              <a:t>Alabama </a:t>
            </a:r>
            <a:r>
              <a:rPr lang="en-US" sz="2400" dirty="0" smtClean="0"/>
              <a:t>Department of Mental Health was awarded </a:t>
            </a:r>
            <a:r>
              <a:rPr lang="en-US" sz="2400" dirty="0"/>
              <a:t>a 	</a:t>
            </a:r>
            <a:r>
              <a:rPr lang="en-US" sz="2400" dirty="0" smtClean="0"/>
              <a:t>SAMHSA </a:t>
            </a:r>
            <a:r>
              <a:rPr lang="en-US" sz="2400" dirty="0"/>
              <a:t>grant </a:t>
            </a:r>
            <a:r>
              <a:rPr lang="en-US" sz="2400" dirty="0" smtClean="0"/>
              <a:t>to </a:t>
            </a:r>
            <a:r>
              <a:rPr lang="en-US" sz="2400" dirty="0"/>
              <a:t>bring IPS to individuals with </a:t>
            </a:r>
            <a:r>
              <a:rPr lang="en-US" sz="2400" dirty="0" smtClean="0"/>
              <a:t>SMI</a:t>
            </a:r>
          </a:p>
          <a:p>
            <a:endParaRPr lang="en-US" sz="800" dirty="0"/>
          </a:p>
          <a:p>
            <a:pPr marL="1600200" lvl="2" indent="-685800" algn="l">
              <a:buFont typeface="Wingdings" panose="05000000000000000000" pitchFamily="2" charset="2"/>
              <a:buChar char="ü"/>
            </a:pPr>
            <a:r>
              <a:rPr lang="en-US" sz="2400" dirty="0"/>
              <a:t>Providing IPS-SE training/technical assistance </a:t>
            </a:r>
          </a:p>
          <a:p>
            <a:pPr marL="1600200" lvl="2" indent="-685800" algn="l">
              <a:buFont typeface="Wingdings" panose="05000000000000000000" pitchFamily="2" charset="2"/>
              <a:buChar char="ü"/>
            </a:pPr>
            <a:r>
              <a:rPr lang="en-US" sz="2400" dirty="0"/>
              <a:t>Developing infrastructure for implementation</a:t>
            </a:r>
          </a:p>
          <a:p>
            <a:pPr marL="1600200" lvl="2" indent="-685800" algn="l">
              <a:buFont typeface="Wingdings" panose="05000000000000000000" pitchFamily="2" charset="2"/>
              <a:buChar char="ü"/>
            </a:pPr>
            <a:r>
              <a:rPr lang="en-US" sz="2400" dirty="0"/>
              <a:t>Assisting a minimum of 450 consumers over five years</a:t>
            </a:r>
          </a:p>
          <a:p>
            <a:pPr marL="1600200" lvl="2" indent="-685800" algn="l">
              <a:buFont typeface="Wingdings" panose="05000000000000000000" pitchFamily="2" charset="2"/>
              <a:buChar char="ü"/>
            </a:pPr>
            <a:r>
              <a:rPr lang="en-US" sz="2400" dirty="0"/>
              <a:t>Utilizing peer supports and benefits specialists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8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4176"/>
            <a:ext cx="9067800" cy="150876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Alabama IPS Core leadership Team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675466"/>
            <a:ext cx="8458199" cy="40301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</a:rPr>
              <a:t>Alabama Department of Mental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Jessica </a:t>
            </a:r>
            <a:r>
              <a:rPr lang="en-US" dirty="0" smtClean="0">
                <a:latin typeface="Cambria" panose="02040503050406030204" pitchFamily="18" charset="0"/>
              </a:rPr>
              <a:t>Hales, Coordinator of Adult MI Services</a:t>
            </a:r>
          </a:p>
          <a:p>
            <a:pPr marL="228600" lvl="1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</a:rPr>
              <a:t>Alabama </a:t>
            </a:r>
            <a:r>
              <a:rPr lang="en-US" dirty="0">
                <a:latin typeface="Cambria" panose="02040503050406030204" pitchFamily="18" charset="0"/>
              </a:rPr>
              <a:t>Department of Rehabilitation Services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</a:rPr>
              <a:t>Tina Dortch, Rehabilitation Administrator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Jennifer Hicks, </a:t>
            </a:r>
            <a:r>
              <a:rPr lang="en-US" dirty="0" smtClean="0">
                <a:latin typeface="Cambria" panose="02040503050406030204" pitchFamily="18" charset="0"/>
              </a:rPr>
              <a:t>Rehabilitation Specialist/VR Liaison</a:t>
            </a:r>
          </a:p>
          <a:p>
            <a:pPr marL="228600" lvl="1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</a:rPr>
              <a:t>Auburn University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</a:rPr>
              <a:t>Christine Fleming, Assistant Research Professor</a:t>
            </a:r>
          </a:p>
        </p:txBody>
      </p:sp>
    </p:spTree>
    <p:extLst>
      <p:ext uri="{BB962C8B-B14F-4D97-AF65-F5344CB8AC3E}">
        <p14:creationId xmlns:p14="http://schemas.microsoft.com/office/powerpoint/2010/main" val="29948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3200"/>
            <a:ext cx="8839200" cy="3474720"/>
          </a:xfrm>
        </p:spPr>
        <p:txBody>
          <a:bodyPr/>
          <a:lstStyle/>
          <a:p>
            <a:r>
              <a:rPr lang="en-US" sz="4000" dirty="0"/>
              <a:t>Stakeholder and Clinician Focus Groups </a:t>
            </a:r>
          </a:p>
          <a:p>
            <a:r>
              <a:rPr lang="en-US" sz="4000" dirty="0"/>
              <a:t>Consumer Focus Groups </a:t>
            </a:r>
          </a:p>
          <a:p>
            <a:r>
              <a:rPr lang="en-US" sz="4000" dirty="0"/>
              <a:t>Fidelity Reviews at </a:t>
            </a:r>
            <a:r>
              <a:rPr lang="en-US" sz="4000" dirty="0" smtClean="0"/>
              <a:t>Pilot Sites</a:t>
            </a:r>
            <a:endParaRPr lang="en-US" sz="4000" dirty="0"/>
          </a:p>
          <a:p>
            <a:r>
              <a:rPr lang="en-US" sz="4000" dirty="0"/>
              <a:t>Consumer Employment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2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297" y="367696"/>
            <a:ext cx="6951406" cy="1544855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 smtClean="0">
                <a:latin typeface="Cambria" panose="02040503050406030204" pitchFamily="18" charset="0"/>
              </a:rPr>
              <a:t>Work as Part of Recovery </a:t>
            </a:r>
            <a:endParaRPr lang="en-US" altLang="en-US" sz="4000" dirty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2116381"/>
            <a:ext cx="8039100" cy="451301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altLang="en-US" sz="2100" dirty="0" smtClean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 smtClean="0">
                <a:latin typeface="Cambria" panose="02040503050406030204" pitchFamily="18" charset="0"/>
              </a:rPr>
              <a:t>Improved self-esteem</a:t>
            </a:r>
            <a:endParaRPr lang="en-US" altLang="en-US" sz="21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>
                <a:latin typeface="Cambria" panose="02040503050406030204" pitchFamily="18" charset="0"/>
              </a:rPr>
              <a:t>Improved social networks.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 smtClean="0">
                <a:latin typeface="Cambria" panose="02040503050406030204" pitchFamily="18" charset="0"/>
              </a:rPr>
              <a:t>Improved </a:t>
            </a:r>
            <a:r>
              <a:rPr lang="en-US" altLang="en-US" sz="2100" dirty="0">
                <a:latin typeface="Cambria" panose="02040503050406030204" pitchFamily="18" charset="0"/>
              </a:rPr>
              <a:t>quality of life.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>
                <a:latin typeface="Cambria" panose="02040503050406030204" pitchFamily="18" charset="0"/>
              </a:rPr>
              <a:t>Reduced psychiatric symptoms.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>
                <a:latin typeface="Cambria" panose="02040503050406030204" pitchFamily="18" charset="0"/>
              </a:rPr>
              <a:t>Reduced substance </a:t>
            </a:r>
            <a:r>
              <a:rPr lang="en-US" altLang="en-US" sz="2100" dirty="0" smtClean="0">
                <a:latin typeface="Cambria" panose="02040503050406030204" pitchFamily="18" charset="0"/>
              </a:rPr>
              <a:t>use</a:t>
            </a:r>
            <a:endParaRPr lang="en-US" altLang="en-US" sz="21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>
                <a:latin typeface="Cambria" panose="02040503050406030204" pitchFamily="18" charset="0"/>
              </a:rPr>
              <a:t>Less use/dependence on the disability </a:t>
            </a:r>
            <a:r>
              <a:rPr lang="en-US" altLang="en-US" sz="2100" dirty="0" smtClean="0">
                <a:latin typeface="Cambria" panose="02040503050406030204" pitchFamily="18" charset="0"/>
              </a:rPr>
              <a:t>system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 smtClean="0">
                <a:latin typeface="Cambria" panose="02040503050406030204" pitchFamily="18" charset="0"/>
              </a:rPr>
              <a:t>Less use of mental health services 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100" dirty="0" smtClean="0">
                <a:latin typeface="Cambria" panose="02040503050406030204" pitchFamily="18" charset="0"/>
              </a:rPr>
              <a:t>Reduced use of other medical services</a:t>
            </a:r>
            <a:endParaRPr lang="en-US" altLang="en-US" sz="2100" dirty="0">
              <a:latin typeface="Cambria" panose="020405030504060302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altLang="en-US" sz="2100" dirty="0">
              <a:latin typeface="Cambria" panose="020405030504060302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en-US" sz="2100" b="1" u="sng" dirty="0">
                <a:latin typeface="Cambria" panose="02040503050406030204" pitchFamily="18" charset="0"/>
              </a:rPr>
              <a:t>Conclusion: Steady Employment Contributes to </a:t>
            </a:r>
            <a:br>
              <a:rPr lang="en-US" altLang="en-US" sz="2100" b="1" u="sng" dirty="0">
                <a:latin typeface="Cambria" panose="02040503050406030204" pitchFamily="18" charset="0"/>
              </a:rPr>
            </a:br>
            <a:r>
              <a:rPr lang="en-US" altLang="en-US" sz="2100" b="1" u="sng" dirty="0">
                <a:latin typeface="Cambria" panose="02040503050406030204" pitchFamily="18" charset="0"/>
              </a:rPr>
              <a:t>Long-Term Recovery from </a:t>
            </a:r>
            <a:r>
              <a:rPr lang="en-US" altLang="en-US" sz="2100" b="1" u="sng" dirty="0" smtClean="0">
                <a:latin typeface="Cambria" panose="02040503050406030204" pitchFamily="18" charset="0"/>
              </a:rPr>
              <a:t>SMI (Westat, 2017)</a:t>
            </a:r>
            <a:endParaRPr lang="en-US" altLang="en-US" sz="2700" b="1" u="sng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2700" dirty="0"/>
          </a:p>
          <a:p>
            <a:pPr>
              <a:lnSpc>
                <a:spcPct val="90000"/>
              </a:lnSpc>
            </a:pPr>
            <a:endParaRPr lang="en-US" altLang="en-US" sz="2100" dirty="0"/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1143000" y="5029200"/>
            <a:ext cx="6629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5" tIns="33338" rIns="67865" bIns="33338"/>
          <a:lstStyle>
            <a:lvl1pPr marL="342900" indent="-3429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    </a:t>
            </a:r>
            <a:endParaRPr lang="en-US" altLang="en-US" sz="2700" dirty="0">
              <a:latin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Wingdings" panose="05000000000000000000" pitchFamily="2" charset="2"/>
              <a:buChar char="§"/>
            </a:pPr>
            <a:endParaRPr lang="en-US" altLang="en-US" sz="2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9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11680"/>
            <a:ext cx="8839200" cy="4541520"/>
          </a:xfrm>
        </p:spPr>
        <p:txBody>
          <a:bodyPr>
            <a:normAutofit/>
          </a:bodyPr>
          <a:lstStyle/>
          <a:p>
            <a:r>
              <a:rPr lang="en-US" sz="2400" dirty="0"/>
              <a:t>Integration of employment team and treatment team had positive impact on employment success and recovery</a:t>
            </a:r>
          </a:p>
          <a:p>
            <a:pPr lvl="1"/>
            <a:r>
              <a:rPr lang="en-US" sz="2400" dirty="0"/>
              <a:t>Integration lead to better communication </a:t>
            </a:r>
          </a:p>
          <a:p>
            <a:pPr lvl="1"/>
            <a:r>
              <a:rPr lang="en-US" sz="2400" dirty="0"/>
              <a:t>Clinicians became more involved</a:t>
            </a:r>
          </a:p>
          <a:p>
            <a:pPr lvl="1"/>
            <a:r>
              <a:rPr lang="en-US" sz="2400" dirty="0"/>
              <a:t>Clinical information was incorporated into the employment plan</a:t>
            </a:r>
          </a:p>
          <a:p>
            <a:r>
              <a:rPr lang="en-US" sz="2400" dirty="0"/>
              <a:t>Clinicians view employment as part of recovery</a:t>
            </a:r>
          </a:p>
          <a:p>
            <a:pPr lvl="1"/>
            <a:r>
              <a:rPr lang="en-US" sz="2400" dirty="0"/>
              <a:t>Work has a positive impact on the person</a:t>
            </a:r>
          </a:p>
          <a:p>
            <a:pPr lvl="1"/>
            <a:r>
              <a:rPr lang="en-US" sz="2400" dirty="0"/>
              <a:t>Work gives people hope again</a:t>
            </a:r>
          </a:p>
          <a:p>
            <a:pPr lvl="1"/>
            <a:r>
              <a:rPr lang="en-US" sz="2400" dirty="0"/>
              <a:t>People need supports in the workplace to be successful </a:t>
            </a:r>
          </a:p>
          <a:p>
            <a:r>
              <a:rPr lang="en-US" sz="2400" dirty="0"/>
              <a:t>Concern for sustainability and future funding </a:t>
            </a:r>
          </a:p>
        </p:txBody>
      </p:sp>
    </p:spTree>
    <p:extLst>
      <p:ext uri="{BB962C8B-B14F-4D97-AF65-F5344CB8AC3E}">
        <p14:creationId xmlns:p14="http://schemas.microsoft.com/office/powerpoint/2010/main" val="957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14392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6746" y="3984400"/>
            <a:ext cx="8282993" cy="264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views, opinions, and content expressed in this presentation do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not necessarily </a:t>
            </a:r>
            <a:r>
              <a:rPr lang="en-US" dirty="0"/>
              <a:t>reflect the views, opinions, or policies of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the Alabama Department Of Mental Health (ADMH),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dirty="0"/>
              <a:t>Substance Abuse and </a:t>
            </a:r>
            <a:r>
              <a:rPr lang="en-US" dirty="0" smtClean="0"/>
              <a:t>Mental Health </a:t>
            </a:r>
            <a:r>
              <a:rPr lang="en-US" dirty="0"/>
              <a:t>Services Administration (SAMHSA),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or </a:t>
            </a:r>
            <a:r>
              <a:rPr lang="en-US" dirty="0"/>
              <a:t>the U.S. Department </a:t>
            </a:r>
            <a:r>
              <a:rPr lang="en-US" dirty="0" smtClean="0"/>
              <a:t>of Health </a:t>
            </a:r>
            <a:r>
              <a:rPr lang="en-US" dirty="0"/>
              <a:t>and Human Services (HHS)</a:t>
            </a:r>
          </a:p>
        </p:txBody>
      </p:sp>
    </p:spTree>
    <p:extLst>
      <p:ext uri="{BB962C8B-B14F-4D97-AF65-F5344CB8AC3E}">
        <p14:creationId xmlns:p14="http://schemas.microsoft.com/office/powerpoint/2010/main" val="29911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0032" y="1981200"/>
            <a:ext cx="7772400" cy="2006360"/>
          </a:xfrm>
        </p:spPr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2" name="Cloud Callout 1"/>
          <p:cNvSpPr/>
          <p:nvPr/>
        </p:nvSpPr>
        <p:spPr>
          <a:xfrm>
            <a:off x="2057400" y="4343400"/>
            <a:ext cx="4648200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Thank you!!!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3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133600"/>
            <a:ext cx="4456562" cy="14997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6864" y="4419600"/>
            <a:ext cx="6781800" cy="1668485"/>
          </a:xfrm>
        </p:spPr>
        <p:txBody>
          <a:bodyPr>
            <a:noAutofit/>
          </a:bodyPr>
          <a:lstStyle/>
          <a:p>
            <a:r>
              <a:rPr lang="en-US" dirty="0" smtClean="0"/>
              <a:t>Project </a:t>
            </a:r>
            <a:r>
              <a:rPr lang="en-US" dirty="0"/>
              <a:t>Evaluator for 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Alabama Individual Placement and Support</a:t>
            </a:r>
          </a:p>
          <a:p>
            <a:r>
              <a:rPr lang="en-US" dirty="0"/>
              <a:t>Supported Employment Project (ALIPSSEP).</a:t>
            </a:r>
          </a:p>
          <a:p>
            <a:r>
              <a:rPr lang="en-US" dirty="0"/>
              <a:t>Grant# 1H79SM061718-01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2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Christine Fleming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christinefleming@auburn.edu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367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7925581" cy="4389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Individuals with the most significant disabilities typically have less resources and often live in poverty (NOD, 2010).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Employment </a:t>
            </a:r>
            <a:r>
              <a:rPr lang="en-US" sz="2800" dirty="0"/>
              <a:t>is a valued integrating social force that moves people from devalued roles to the valued role of employee (</a:t>
            </a:r>
            <a:r>
              <a:rPr lang="en-US" sz="2800" dirty="0" err="1"/>
              <a:t>Wolfensberger</a:t>
            </a:r>
            <a:r>
              <a:rPr lang="en-US" sz="2800" dirty="0"/>
              <a:t>, 2011).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208879"/>
            <a:ext cx="9144000" cy="1676400"/>
          </a:xfrm>
        </p:spPr>
        <p:txBody>
          <a:bodyPr>
            <a:noAutofit/>
          </a:bodyPr>
          <a:lstStyle/>
          <a:p>
            <a:r>
              <a:rPr lang="en-US" sz="4400" dirty="0"/>
              <a:t>The only way to escape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poverty </a:t>
            </a:r>
            <a:r>
              <a:rPr lang="en-US" sz="4400" dirty="0"/>
              <a:t>is to increase income by gaining employment.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4176"/>
            <a:ext cx="8305019" cy="150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 Placement &amp; Support model of supported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001781" cy="469392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An </a:t>
            </a:r>
            <a:r>
              <a:rPr lang="en-US" sz="3200" dirty="0"/>
              <a:t>evidence-based practice that leads to successful employment outcomes for people with </a:t>
            </a:r>
            <a:r>
              <a:rPr lang="en-US" sz="3200" dirty="0" smtClean="0"/>
              <a:t>serious mental </a:t>
            </a:r>
            <a:r>
              <a:rPr lang="en-US" sz="3200" dirty="0"/>
              <a:t>illness.  </a:t>
            </a: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However</a:t>
            </a:r>
            <a:r>
              <a:rPr lang="en-US" sz="3200" dirty="0"/>
              <a:t>, </a:t>
            </a:r>
            <a:r>
              <a:rPr lang="en-US" sz="3200" dirty="0" smtClean="0"/>
              <a:t>the availability </a:t>
            </a:r>
            <a:r>
              <a:rPr lang="en-US" sz="3200" dirty="0"/>
              <a:t>of this service is limited.  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Why is employment not readily available for MH consumers?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525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ambria" charset="0"/>
                <a:ea typeface="Cambria" charset="0"/>
                <a:cs typeface="Cambria" charset="0"/>
              </a:rPr>
              <a:t>Principles of </a:t>
            </a:r>
            <a:br>
              <a:rPr lang="en-US" sz="3600" b="1" dirty="0" smtClean="0">
                <a:latin typeface="Cambria" charset="0"/>
                <a:ea typeface="Cambria" charset="0"/>
                <a:cs typeface="Cambria" charset="0"/>
              </a:rPr>
            </a:br>
            <a:r>
              <a:rPr lang="en-US" sz="3600" b="1" dirty="0" smtClean="0">
                <a:latin typeface="Cambria" charset="0"/>
                <a:ea typeface="Cambria" charset="0"/>
                <a:cs typeface="Cambria" charset="0"/>
              </a:rPr>
              <a:t>Individual Placement and Suppo</a:t>
            </a:r>
            <a:r>
              <a:rPr lang="en-US" sz="3600" b="1" dirty="0" smtClean="0"/>
              <a:t>rt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114800"/>
          </a:xfrm>
        </p:spPr>
        <p:txBody>
          <a:bodyPr>
            <a:noAutofit/>
          </a:bodyPr>
          <a:lstStyle/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Focus on competitive integrated employment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Eligibility based on consumer choice (Zero Exclusion)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Rapid job search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Integration of mental health and employment services 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Consumer preference is honored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Individualized job supports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  <a:sym typeface="Noteworthy Bold" charset="0"/>
              </a:rPr>
              <a:t>Personalized benefits counseling</a:t>
            </a:r>
          </a:p>
          <a:p>
            <a:pPr marL="804783" lvl="1" indent="-457127">
              <a:buFont typeface="+mj-lt"/>
              <a:buAutoNum type="arabicPeriod"/>
            </a:pPr>
            <a:r>
              <a:rPr lang="en-US" sz="1800" dirty="0">
                <a:latin typeface="Cambria" charset="0"/>
                <a:ea typeface="Cambria" charset="0"/>
                <a:cs typeface="Cambria" charset="0"/>
              </a:rPr>
              <a:t>Develop relationships with employers through multiple in-person visits to understand their business </a:t>
            </a:r>
            <a:r>
              <a:rPr lang="en-US" sz="1800" dirty="0" smtClean="0">
                <a:latin typeface="Cambria" charset="0"/>
                <a:ea typeface="Cambria" charset="0"/>
                <a:cs typeface="Cambria" charset="0"/>
              </a:rPr>
              <a:t>needs</a:t>
            </a:r>
          </a:p>
          <a:p>
            <a:pPr marL="347656" lvl="1" indent="0">
              <a:buNone/>
            </a:pPr>
            <a:endParaRPr lang="en-US" sz="1800" dirty="0">
              <a:latin typeface="Cambria" charset="0"/>
              <a:ea typeface="Cambria" charset="0"/>
              <a:cs typeface="Cambria" charset="0"/>
            </a:endParaRPr>
          </a:p>
          <a:p>
            <a:pPr marL="45713" indent="0">
              <a:buNone/>
            </a:pPr>
            <a:endParaRPr lang="en-US" sz="208" dirty="0">
              <a:latin typeface="Cambria" charset="0"/>
              <a:ea typeface="Cambria" charset="0"/>
              <a:cs typeface="Cambria" charset="0"/>
              <a:sym typeface="Noteworthy Bold" charset="0"/>
            </a:endParaRPr>
          </a:p>
          <a:p>
            <a:pPr marL="45713" indent="0" algn="ctr">
              <a:buNone/>
            </a:pPr>
            <a:r>
              <a:rPr lang="en-US" i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  <a:sym typeface="Noteworthy Bold" charset="0"/>
              </a:rPr>
              <a:t>An Evidence Based </a:t>
            </a:r>
            <a:r>
              <a:rPr lang="en-US" i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  <a:sym typeface="Noteworthy Bold" charset="0"/>
              </a:rPr>
              <a:t>Practice</a:t>
            </a:r>
            <a:endParaRPr lang="en-US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0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Study</a:t>
            </a:r>
            <a:br>
              <a:rPr lang="en-US" dirty="0" smtClean="0"/>
            </a:br>
            <a:r>
              <a:rPr lang="en-US" dirty="0" smtClean="0"/>
              <a:t>before IPS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230381" cy="4617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Examined the </a:t>
            </a:r>
            <a:r>
              <a:rPr lang="en-US" sz="2400" dirty="0"/>
              <a:t>perceptions held and practices used by mental health professionals regarding the employment of individuals with SMI before implementing IPS.  The areas investigated included: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The extent mental health professionals value competitive integrated employment for people with SMI who are in recovery.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The extent of the relationship between perceptions and practices of mental health professionals related to the employment of people with SMI.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The challenges that exist in implementing the evidence-based practice of Individual Placement and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7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sample for this study was drawn from two sites, both pilot sites </a:t>
            </a:r>
            <a:r>
              <a:rPr lang="en-US" sz="3200" dirty="0" smtClean="0"/>
              <a:t>implementing </a:t>
            </a:r>
            <a:r>
              <a:rPr lang="en-US" sz="3200" dirty="0"/>
              <a:t>IPS in Alabama (SAMHSA, ALIPSSEP, 2014-2019).</a:t>
            </a:r>
          </a:p>
          <a:p>
            <a:r>
              <a:rPr lang="en-US" sz="3200" dirty="0"/>
              <a:t>Mental Health clinicians (N=79) at both sites were asked to respond to the Health Professionals Perceptions of Employment – Revised (HPPE-REV) adapted by Fleming, (2015).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64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514600"/>
            <a:ext cx="7772400" cy="3703320"/>
          </a:xfrm>
        </p:spPr>
        <p:txBody>
          <a:bodyPr>
            <a:normAutofit/>
          </a:bodyPr>
          <a:lstStyle/>
          <a:p>
            <a:r>
              <a:rPr lang="en-US" sz="3200" dirty="0"/>
              <a:t>HPPE, Version 2, developed by Gladman, et al. (2015) was customized for this study.  </a:t>
            </a:r>
          </a:p>
          <a:p>
            <a:r>
              <a:rPr lang="en-US" sz="3200" dirty="0"/>
              <a:t>HPPE-REV  was modified with input from a panel of experts, including two mental health professionals, two rehabilitation professionals, and researchers. </a:t>
            </a:r>
          </a:p>
        </p:txBody>
      </p:sp>
    </p:spTree>
    <p:extLst>
      <p:ext uri="{BB962C8B-B14F-4D97-AF65-F5344CB8AC3E}">
        <p14:creationId xmlns:p14="http://schemas.microsoft.com/office/powerpoint/2010/main" val="28725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2571</TotalTime>
  <Words>1033</Words>
  <Application>Microsoft Office PowerPoint</Application>
  <PresentationFormat>On-screen Show (4:3)</PresentationFormat>
  <Paragraphs>164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MS PGothic</vt:lpstr>
      <vt:lpstr>Arial Black</vt:lpstr>
      <vt:lpstr>Arial Narrow</vt:lpstr>
      <vt:lpstr>Calibri</vt:lpstr>
      <vt:lpstr>Cambria</vt:lpstr>
      <vt:lpstr>Corbel</vt:lpstr>
      <vt:lpstr>Helvetica</vt:lpstr>
      <vt:lpstr>Noteworthy Bold</vt:lpstr>
      <vt:lpstr>Times New Roman</vt:lpstr>
      <vt:lpstr>Wingdings</vt:lpstr>
      <vt:lpstr>Banded</vt:lpstr>
      <vt:lpstr>Perceptions &amp; Practices of Mental Health Professionals About Employment of Individuals with Serious Mental Illness </vt:lpstr>
      <vt:lpstr> Disclaimer</vt:lpstr>
      <vt:lpstr>Introduction</vt:lpstr>
      <vt:lpstr>The only way to escape  poverty is to increase income by gaining employment. </vt:lpstr>
      <vt:lpstr>Individual Placement &amp; Support model of supported employment</vt:lpstr>
      <vt:lpstr>Principles of  Individual Placement and Support </vt:lpstr>
      <vt:lpstr>My Study before IPS implementation</vt:lpstr>
      <vt:lpstr>Methods</vt:lpstr>
      <vt:lpstr>Instrument </vt:lpstr>
      <vt:lpstr>Small Group Discussion</vt:lpstr>
      <vt:lpstr>Results</vt:lpstr>
      <vt:lpstr>Results continued</vt:lpstr>
      <vt:lpstr>Implications</vt:lpstr>
      <vt:lpstr>Bottom-line</vt:lpstr>
      <vt:lpstr>IPS Implementation</vt:lpstr>
      <vt:lpstr>Alabama IPS Core leadership Team </vt:lpstr>
      <vt:lpstr>Program evaluation</vt:lpstr>
      <vt:lpstr>Work as Part of Recovery </vt:lpstr>
      <vt:lpstr>findings</vt:lpstr>
      <vt:lpstr>Questions and Comments</vt:lpstr>
      <vt:lpstr>PowerPoint Presentation</vt:lpstr>
      <vt:lpstr>Christine Fleming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 101 – For Parents</dc:title>
  <dc:creator>Lady Cox</dc:creator>
  <cp:lastModifiedBy>Christine Fleming</cp:lastModifiedBy>
  <cp:revision>122</cp:revision>
  <cp:lastPrinted>2018-05-17T18:44:03Z</cp:lastPrinted>
  <dcterms:created xsi:type="dcterms:W3CDTF">2011-05-06T16:59:59Z</dcterms:created>
  <dcterms:modified xsi:type="dcterms:W3CDTF">2018-05-29T19:35:44Z</dcterms:modified>
</cp:coreProperties>
</file>